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39" r:id="rId2"/>
  </p:sldMasterIdLst>
  <p:notesMasterIdLst>
    <p:notesMasterId r:id="rId30"/>
  </p:notesMasterIdLst>
  <p:handoutMasterIdLst>
    <p:handoutMasterId r:id="rId31"/>
  </p:handoutMasterIdLst>
  <p:sldIdLst>
    <p:sldId id="256" r:id="rId3"/>
    <p:sldId id="589" r:id="rId4"/>
    <p:sldId id="590" r:id="rId5"/>
    <p:sldId id="601" r:id="rId6"/>
    <p:sldId id="591" r:id="rId7"/>
    <p:sldId id="604" r:id="rId8"/>
    <p:sldId id="607" r:id="rId9"/>
    <p:sldId id="606" r:id="rId10"/>
    <p:sldId id="593" r:id="rId11"/>
    <p:sldId id="608" r:id="rId12"/>
    <p:sldId id="594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595" r:id="rId21"/>
    <p:sldId id="596" r:id="rId22"/>
    <p:sldId id="616" r:id="rId23"/>
    <p:sldId id="617" r:id="rId24"/>
    <p:sldId id="597" r:id="rId25"/>
    <p:sldId id="598" r:id="rId26"/>
    <p:sldId id="618" r:id="rId27"/>
    <p:sldId id="619" r:id="rId28"/>
    <p:sldId id="600" r:id="rId29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5ED0634-B05B-4F82-9556-927EB2D7AD72}">
          <p14:sldIdLst>
            <p14:sldId id="256"/>
            <p14:sldId id="589"/>
            <p14:sldId id="590"/>
            <p14:sldId id="601"/>
            <p14:sldId id="591"/>
            <p14:sldId id="604"/>
            <p14:sldId id="607"/>
            <p14:sldId id="606"/>
            <p14:sldId id="593"/>
            <p14:sldId id="608"/>
            <p14:sldId id="594"/>
            <p14:sldId id="609"/>
            <p14:sldId id="610"/>
            <p14:sldId id="611"/>
            <p14:sldId id="612"/>
            <p14:sldId id="613"/>
            <p14:sldId id="614"/>
            <p14:sldId id="615"/>
            <p14:sldId id="595"/>
            <p14:sldId id="596"/>
            <p14:sldId id="616"/>
            <p14:sldId id="617"/>
            <p14:sldId id="597"/>
            <p14:sldId id="598"/>
            <p14:sldId id="618"/>
            <p14:sldId id="61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703"/>
    <a:srgbClr val="72AAAE"/>
    <a:srgbClr val="2A40E2"/>
    <a:srgbClr val="233AE1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4"/>
    <p:restoredTop sz="99388" autoAdjust="0"/>
  </p:normalViewPr>
  <p:slideViewPr>
    <p:cSldViewPr>
      <p:cViewPr varScale="1">
        <p:scale>
          <a:sx n="76" d="100"/>
          <a:sy n="76" d="100"/>
        </p:scale>
        <p:origin x="59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4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30713" y="6956425"/>
            <a:ext cx="741362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/>
          <a:p>
            <a:pPr algn="ctr" defTabSz="917575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75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/>
          <a:p>
            <a:pPr algn="ctr" defTabSz="917575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75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78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sz="27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372534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9443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34226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8109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02076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9730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958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7158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991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85474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99124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6246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8016875" y="6551613"/>
            <a:ext cx="8493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>
                <a:solidFill>
                  <a:srgbClr val="2A40E2"/>
                </a:solidFill>
                <a:latin typeface="Gill Sans" charset="0"/>
                <a:cs typeface="Gill Sans" charset="0"/>
              </a:rPr>
              <a:t>Lec 1.</a:t>
            </a:r>
            <a:fld id="{8B82DB86-37F9-954E-8F10-00623E1FD261}" type="slidenum">
              <a:rPr lang="en-US" sz="1400" b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3607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8/23/17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429000" y="6550025"/>
            <a:ext cx="243524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Stoica CS162 © UCB Fall 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8106912" y="6551614"/>
            <a:ext cx="669240" cy="228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859" tIns="33334" rIns="67859" bIns="33334">
            <a:spAutoFit/>
          </a:bodyPr>
          <a:lstStyle/>
          <a:p>
            <a:pPr algn="ctr"/>
            <a:r>
              <a:rPr lang="en-US" sz="1050" b="0">
                <a:solidFill>
                  <a:srgbClr val="2A40E2"/>
                </a:solidFill>
                <a:latin typeface="Gill Sans" charset="0"/>
                <a:cs typeface="Gill Sans" charset="0"/>
              </a:rPr>
              <a:t>Lec 1.</a:t>
            </a:r>
            <a:fld id="{8B82DB86-37F9-954E-8F10-00623E1FD261}" type="slidenum">
              <a:rPr lang="en-US" sz="1050" b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050" b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588928" cy="23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05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8/23/17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Comic Sans MS"/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429000" y="6550025"/>
            <a:ext cx="2015600" cy="23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05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Stoica CS162 © UCB Fall 2017</a:t>
            </a:r>
          </a:p>
        </p:txBody>
      </p:sp>
    </p:spTree>
    <p:extLst>
      <p:ext uri="{BB962C8B-B14F-4D97-AF65-F5344CB8AC3E}">
        <p14:creationId xmlns:p14="http://schemas.microsoft.com/office/powerpoint/2010/main" val="23500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2A40E2"/>
          </a:solidFill>
          <a:latin typeface="Comic Sans MS" pitchFamily="66" charset="0"/>
        </a:defRPr>
      </a:lvl6pPr>
      <a:lvl7pPr marL="685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2A40E2"/>
          </a:solidFill>
          <a:latin typeface="Comic Sans MS" pitchFamily="66" charset="0"/>
        </a:defRPr>
      </a:lvl7pPr>
      <a:lvl8pPr marL="10287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2A40E2"/>
          </a:solidFill>
          <a:latin typeface="Comic Sans MS" pitchFamily="66" charset="0"/>
        </a:defRPr>
      </a:lvl8pPr>
      <a:lvl9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2A40E2"/>
          </a:solidFill>
          <a:latin typeface="Comic Sans MS" pitchFamily="66" charset="0"/>
        </a:defRPr>
      </a:lvl9pPr>
    </p:titleStyle>
    <p:bodyStyle>
      <a:lvl1pPr marL="214313" indent="-2143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8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65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857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5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1572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15001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500" b="1">
          <a:solidFill>
            <a:schemeClr val="tx1"/>
          </a:solidFill>
          <a:latin typeface="+mn-lt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500" b="1">
          <a:solidFill>
            <a:schemeClr val="tx1"/>
          </a:solidFill>
          <a:latin typeface="+mn-lt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500" b="1">
          <a:solidFill>
            <a:schemeClr val="tx1"/>
          </a:solidFill>
          <a:latin typeface="+mn-lt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5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78486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CS302</a:t>
            </a:r>
            <a:br>
              <a:rPr lang="en-US" sz="3000" dirty="0"/>
            </a:br>
            <a:r>
              <a:rPr lang="en-US" sz="3000" dirty="0"/>
              <a:t>Operating System</a:t>
            </a:r>
            <a:br>
              <a:rPr lang="en-US" sz="3000" dirty="0"/>
            </a:br>
            <a:r>
              <a:rPr lang="en-US" sz="3000"/>
              <a:t>L</a:t>
            </a:r>
            <a:r>
              <a:rPr lang="en-US" altLang="zh-CN" sz="3000"/>
              <a:t>ab</a:t>
            </a:r>
            <a:r>
              <a:rPr lang="en-US" sz="3000"/>
              <a:t> 2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Process, Pipe and Signals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581400"/>
            <a:ext cx="8001000" cy="12192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CS302 TA group</a:t>
            </a:r>
          </a:p>
          <a:p>
            <a:pPr marL="285750" indent="-285750">
              <a:defRPr/>
            </a:pPr>
            <a:endParaRPr lang="en-US" altLang="en-US" dirty="0">
              <a:ea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5566" y="60198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Thanks Chuang Yang for </a:t>
            </a:r>
            <a:r>
              <a:rPr lang="en-US" altLang="zh-CN" dirty="0" err="1"/>
              <a:t>linux</a:t>
            </a:r>
            <a:r>
              <a:rPr lang="en-US" altLang="zh-CN" dirty="0"/>
              <a:t> environment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program that </a:t>
            </a:r>
            <a:r>
              <a:rPr lang="en-US" altLang="zh-CN" dirty="0">
                <a:solidFill>
                  <a:srgbClr val="FF0000"/>
                </a:solidFill>
              </a:rPr>
              <a:t>verify the return value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FF0000"/>
                </a:solidFill>
              </a:rPr>
              <a:t>fork() </a:t>
            </a:r>
            <a:r>
              <a:rPr lang="en-US" altLang="zh-CN" dirty="0"/>
              <a:t>function.</a:t>
            </a:r>
          </a:p>
          <a:p>
            <a:pPr lvl="1"/>
            <a:r>
              <a:rPr lang="en-US" altLang="zh-CN" dirty="0"/>
              <a:t>Try man fork if you are not familiar with the function</a:t>
            </a:r>
          </a:p>
          <a:p>
            <a:pPr lvl="1"/>
            <a:r>
              <a:rPr lang="en-US" altLang="zh-CN" dirty="0"/>
              <a:t>Don’t be shy to ask questions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87131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Process Execution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38200"/>
            <a:ext cx="7924800" cy="5791200"/>
          </a:xfrm>
        </p:spPr>
        <p:txBody>
          <a:bodyPr/>
          <a:lstStyle/>
          <a:p>
            <a:r>
              <a:rPr lang="en-US" altLang="zh-CN" sz="2400" dirty="0"/>
              <a:t>exec*() function family</a:t>
            </a:r>
          </a:p>
          <a:p>
            <a:pPr lvl="1"/>
            <a:r>
              <a:rPr lang="en-US" altLang="zh-CN" sz="2250" dirty="0"/>
              <a:t>Contains: </a:t>
            </a:r>
            <a:r>
              <a:rPr lang="en-US" altLang="zh-CN" sz="2250" dirty="0" err="1"/>
              <a:t>execl</a:t>
            </a:r>
            <a:r>
              <a:rPr lang="en-US" altLang="zh-CN" sz="2250" dirty="0"/>
              <a:t>, </a:t>
            </a:r>
            <a:r>
              <a:rPr lang="en-US" altLang="zh-CN" sz="2250" dirty="0" err="1"/>
              <a:t>execlp</a:t>
            </a:r>
            <a:r>
              <a:rPr lang="en-US" altLang="zh-CN" sz="2250" dirty="0"/>
              <a:t>, </a:t>
            </a:r>
            <a:r>
              <a:rPr lang="en-US" altLang="zh-CN" sz="2250" dirty="0" err="1"/>
              <a:t>execle</a:t>
            </a:r>
            <a:r>
              <a:rPr lang="en-US" altLang="zh-CN" sz="2250" dirty="0"/>
              <a:t>, </a:t>
            </a:r>
            <a:r>
              <a:rPr lang="en-US" altLang="zh-CN" sz="2250" dirty="0" err="1"/>
              <a:t>execv</a:t>
            </a:r>
            <a:r>
              <a:rPr lang="en-US" altLang="zh-CN" sz="2250" dirty="0"/>
              <a:t>, </a:t>
            </a:r>
            <a:r>
              <a:rPr lang="en-US" altLang="zh-CN" sz="2250" dirty="0" err="1"/>
              <a:t>execvp</a:t>
            </a:r>
            <a:r>
              <a:rPr lang="en-US" altLang="zh-CN" sz="2250" dirty="0"/>
              <a:t>, </a:t>
            </a:r>
            <a:r>
              <a:rPr lang="en-US" altLang="zh-CN" sz="2250" dirty="0" err="1"/>
              <a:t>execve</a:t>
            </a:r>
            <a:r>
              <a:rPr lang="en-US" altLang="zh-CN" sz="2250" dirty="0"/>
              <a:t>.</a:t>
            </a:r>
          </a:p>
          <a:p>
            <a:pPr lvl="1"/>
            <a:r>
              <a:rPr lang="en-US" altLang="zh-CN" sz="2250" dirty="0">
                <a:solidFill>
                  <a:srgbClr val="FF0000"/>
                </a:solidFill>
              </a:rPr>
              <a:t>Only one system call</a:t>
            </a:r>
            <a:r>
              <a:rPr lang="en-US" altLang="zh-CN" sz="2250" dirty="0"/>
              <a:t>: </a:t>
            </a:r>
            <a:r>
              <a:rPr lang="en-US" altLang="zh-CN" sz="2250" dirty="0" err="1"/>
              <a:t>execve</a:t>
            </a:r>
            <a:r>
              <a:rPr lang="en-US" altLang="zh-CN" sz="2250" dirty="0"/>
              <a:t>()</a:t>
            </a:r>
          </a:p>
          <a:p>
            <a:pPr lvl="1"/>
            <a:r>
              <a:rPr lang="en-US" altLang="zh-CN" sz="2250" dirty="0"/>
              <a:t> “l” means list, “v” means vector</a:t>
            </a:r>
          </a:p>
          <a:p>
            <a:pPr lvl="1"/>
            <a:r>
              <a:rPr lang="en-US" altLang="zh-CN" sz="2250" dirty="0"/>
              <a:t> “p” means path, “e” means environment</a:t>
            </a:r>
          </a:p>
          <a:p>
            <a:endParaRPr lang="en-US" altLang="zh-CN" sz="2250" dirty="0"/>
          </a:p>
          <a:p>
            <a:r>
              <a:rPr lang="en-US" altLang="zh-CN" sz="2250" dirty="0"/>
              <a:t>Try man exec to see details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964932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simple program that print anything you want. And then </a:t>
            </a:r>
            <a:r>
              <a:rPr lang="en-US" altLang="zh-CN" dirty="0">
                <a:solidFill>
                  <a:srgbClr val="FF0000"/>
                </a:solidFill>
              </a:rPr>
              <a:t>call exec*() </a:t>
            </a:r>
            <a:r>
              <a:rPr lang="en-US" altLang="zh-CN" dirty="0"/>
              <a:t>function to execute it. </a:t>
            </a:r>
          </a:p>
          <a:p>
            <a:pPr lvl="1"/>
            <a:r>
              <a:rPr lang="en-US" altLang="zh-CN" dirty="0"/>
              <a:t>Try man exec if you are not familiar with these functions</a:t>
            </a:r>
          </a:p>
          <a:p>
            <a:pPr lvl="1"/>
            <a:r>
              <a:rPr lang="en-US" altLang="zh-CN" dirty="0"/>
              <a:t>Don’t be shy to ask questions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1213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fork() + exec*()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62600"/>
          </a:xfrm>
        </p:spPr>
        <p:txBody>
          <a:bodyPr/>
          <a:lstStyle/>
          <a:p>
            <a:r>
              <a:rPr lang="en-US" altLang="zh-CN" dirty="0"/>
              <a:t>Now, we have the method to </a:t>
            </a:r>
            <a:r>
              <a:rPr lang="en-US" altLang="zh-CN" dirty="0">
                <a:solidFill>
                  <a:srgbClr val="FF0000"/>
                </a:solidFill>
              </a:rPr>
              <a:t>duplicate</a:t>
            </a:r>
            <a:r>
              <a:rPr lang="en-US" altLang="zh-CN" dirty="0"/>
              <a:t> a process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And, we have the method to </a:t>
            </a:r>
            <a:r>
              <a:rPr lang="en-US" altLang="zh-CN" dirty="0">
                <a:solidFill>
                  <a:srgbClr val="FF0000"/>
                </a:solidFill>
              </a:rPr>
              <a:t>replace</a:t>
            </a:r>
            <a:r>
              <a:rPr lang="en-US" altLang="zh-CN" dirty="0"/>
              <a:t> a process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Then we can get 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3810000" y="14478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590800" y="25146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105400" y="25146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8" name="直接箭头连接符 7"/>
          <p:cNvCxnSpPr>
            <a:stCxn id="4" idx="2"/>
            <a:endCxn id="5" idx="0"/>
          </p:cNvCxnSpPr>
          <p:nvPr/>
        </p:nvCxnSpPr>
        <p:spPr bwMode="auto">
          <a:xfrm flipH="1">
            <a:off x="3352800" y="1981200"/>
            <a:ext cx="12192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 bwMode="auto">
          <a:xfrm>
            <a:off x="4572000" y="1981200"/>
            <a:ext cx="12954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/>
          <p:cNvSpPr/>
          <p:nvPr/>
        </p:nvSpPr>
        <p:spPr bwMode="auto">
          <a:xfrm>
            <a:off x="1752600" y="4038600"/>
            <a:ext cx="16002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3505200" y="4305300"/>
            <a:ext cx="1447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13"/>
          <p:cNvSpPr/>
          <p:nvPr/>
        </p:nvSpPr>
        <p:spPr bwMode="auto">
          <a:xfrm>
            <a:off x="5004659" y="3933825"/>
            <a:ext cx="1700939" cy="74295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7511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fork() + exec*()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62600"/>
          </a:xfrm>
        </p:spPr>
        <p:txBody>
          <a:bodyPr/>
          <a:lstStyle/>
          <a:p>
            <a:r>
              <a:rPr lang="en-US" altLang="zh-CN" dirty="0"/>
              <a:t>We can get diversity functions we need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 bwMode="auto">
          <a:xfrm>
            <a:off x="3810000" y="14478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590800" y="25146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105400" y="25146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8" name="直接箭头连接符 7"/>
          <p:cNvCxnSpPr>
            <a:stCxn id="4" idx="2"/>
            <a:endCxn id="5" idx="0"/>
          </p:cNvCxnSpPr>
          <p:nvPr/>
        </p:nvCxnSpPr>
        <p:spPr bwMode="auto">
          <a:xfrm flipH="1">
            <a:off x="3352800" y="1981200"/>
            <a:ext cx="12192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 bwMode="auto">
          <a:xfrm>
            <a:off x="4572000" y="1981200"/>
            <a:ext cx="12954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2066441" y="3069956"/>
            <a:ext cx="12192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>
            <a:off x="3285641" y="3069956"/>
            <a:ext cx="219559" cy="58764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 flipH="1">
            <a:off x="4648200" y="3039605"/>
            <a:ext cx="1219200" cy="533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/>
          <p:nvPr/>
        </p:nvCxnSpPr>
        <p:spPr bwMode="auto">
          <a:xfrm>
            <a:off x="5867400" y="3039605"/>
            <a:ext cx="219559" cy="58764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任意多边形 8"/>
          <p:cNvSpPr/>
          <p:nvPr/>
        </p:nvSpPr>
        <p:spPr>
          <a:xfrm>
            <a:off x="844658" y="3580108"/>
            <a:ext cx="1177871" cy="1146875"/>
          </a:xfrm>
          <a:custGeom>
            <a:avLst/>
            <a:gdLst>
              <a:gd name="connsiteX0" fmla="*/ 0 w 1177871"/>
              <a:gd name="connsiteY0" fmla="*/ 0 h 1146875"/>
              <a:gd name="connsiteX1" fmla="*/ 0 w 1177871"/>
              <a:gd name="connsiteY1" fmla="*/ 0 h 1146875"/>
              <a:gd name="connsiteX2" fmla="*/ 154983 w 1177871"/>
              <a:gd name="connsiteY2" fmla="*/ 154984 h 1146875"/>
              <a:gd name="connsiteX3" fmla="*/ 201478 w 1177871"/>
              <a:gd name="connsiteY3" fmla="*/ 185980 h 1146875"/>
              <a:gd name="connsiteX4" fmla="*/ 247973 w 1177871"/>
              <a:gd name="connsiteY4" fmla="*/ 201478 h 1146875"/>
              <a:gd name="connsiteX5" fmla="*/ 294467 w 1177871"/>
              <a:gd name="connsiteY5" fmla="*/ 240224 h 1146875"/>
              <a:gd name="connsiteX6" fmla="*/ 356461 w 1177871"/>
              <a:gd name="connsiteY6" fmla="*/ 286719 h 1146875"/>
              <a:gd name="connsiteX7" fmla="*/ 418454 w 1177871"/>
              <a:gd name="connsiteY7" fmla="*/ 379709 h 1146875"/>
              <a:gd name="connsiteX8" fmla="*/ 457200 w 1177871"/>
              <a:gd name="connsiteY8" fmla="*/ 441702 h 1146875"/>
              <a:gd name="connsiteX9" fmla="*/ 511444 w 1177871"/>
              <a:gd name="connsiteY9" fmla="*/ 488197 h 1146875"/>
              <a:gd name="connsiteX10" fmla="*/ 581186 w 1177871"/>
              <a:gd name="connsiteY10" fmla="*/ 557939 h 1146875"/>
              <a:gd name="connsiteX11" fmla="*/ 612183 w 1177871"/>
              <a:gd name="connsiteY11" fmla="*/ 581187 h 1146875"/>
              <a:gd name="connsiteX12" fmla="*/ 658678 w 1177871"/>
              <a:gd name="connsiteY12" fmla="*/ 627682 h 1146875"/>
              <a:gd name="connsiteX13" fmla="*/ 712922 w 1177871"/>
              <a:gd name="connsiteY13" fmla="*/ 697424 h 1146875"/>
              <a:gd name="connsiteX14" fmla="*/ 782664 w 1177871"/>
              <a:gd name="connsiteY14" fmla="*/ 774916 h 1146875"/>
              <a:gd name="connsiteX15" fmla="*/ 852406 w 1177871"/>
              <a:gd name="connsiteY15" fmla="*/ 813661 h 1146875"/>
              <a:gd name="connsiteX16" fmla="*/ 883403 w 1177871"/>
              <a:gd name="connsiteY16" fmla="*/ 844658 h 1146875"/>
              <a:gd name="connsiteX17" fmla="*/ 937647 w 1177871"/>
              <a:gd name="connsiteY17" fmla="*/ 860156 h 1146875"/>
              <a:gd name="connsiteX18" fmla="*/ 1123627 w 1177871"/>
              <a:gd name="connsiteY18" fmla="*/ 875655 h 1146875"/>
              <a:gd name="connsiteX19" fmla="*/ 1146874 w 1177871"/>
              <a:gd name="connsiteY19" fmla="*/ 883404 h 1146875"/>
              <a:gd name="connsiteX20" fmla="*/ 1162373 w 1177871"/>
              <a:gd name="connsiteY20" fmla="*/ 821411 h 1146875"/>
              <a:gd name="connsiteX21" fmla="*/ 596684 w 1177871"/>
              <a:gd name="connsiteY21" fmla="*/ 193729 h 1146875"/>
              <a:gd name="connsiteX22" fmla="*/ 480447 w 1177871"/>
              <a:gd name="connsiteY22" fmla="*/ 340963 h 1146875"/>
              <a:gd name="connsiteX23" fmla="*/ 457200 w 1177871"/>
              <a:gd name="connsiteY23" fmla="*/ 387458 h 1146875"/>
              <a:gd name="connsiteX24" fmla="*/ 426203 w 1177871"/>
              <a:gd name="connsiteY24" fmla="*/ 433953 h 1146875"/>
              <a:gd name="connsiteX25" fmla="*/ 379708 w 1177871"/>
              <a:gd name="connsiteY25" fmla="*/ 503695 h 1146875"/>
              <a:gd name="connsiteX26" fmla="*/ 371959 w 1177871"/>
              <a:gd name="connsiteY26" fmla="*/ 526943 h 1146875"/>
              <a:gd name="connsiteX27" fmla="*/ 356461 w 1177871"/>
              <a:gd name="connsiteY27" fmla="*/ 565689 h 1146875"/>
              <a:gd name="connsiteX28" fmla="*/ 348711 w 1177871"/>
              <a:gd name="connsiteY28" fmla="*/ 635431 h 1146875"/>
              <a:gd name="connsiteX29" fmla="*/ 364210 w 1177871"/>
              <a:gd name="connsiteY29" fmla="*/ 844658 h 1146875"/>
              <a:gd name="connsiteX30" fmla="*/ 433952 w 1177871"/>
              <a:gd name="connsiteY30" fmla="*/ 929899 h 1146875"/>
              <a:gd name="connsiteX31" fmla="*/ 464949 w 1177871"/>
              <a:gd name="connsiteY31" fmla="*/ 953146 h 1146875"/>
              <a:gd name="connsiteX32" fmla="*/ 526942 w 1177871"/>
              <a:gd name="connsiteY32" fmla="*/ 1030638 h 1146875"/>
              <a:gd name="connsiteX33" fmla="*/ 635430 w 1177871"/>
              <a:gd name="connsiteY33" fmla="*/ 1100380 h 1146875"/>
              <a:gd name="connsiteX34" fmla="*/ 674176 w 1177871"/>
              <a:gd name="connsiteY34" fmla="*/ 1108129 h 1146875"/>
              <a:gd name="connsiteX35" fmla="*/ 728420 w 1177871"/>
              <a:gd name="connsiteY35" fmla="*/ 1123628 h 1146875"/>
              <a:gd name="connsiteX36" fmla="*/ 790413 w 1177871"/>
              <a:gd name="connsiteY36" fmla="*/ 1131377 h 1146875"/>
              <a:gd name="connsiteX37" fmla="*/ 929898 w 1177871"/>
              <a:gd name="connsiteY37" fmla="*/ 1146875 h 1146875"/>
              <a:gd name="connsiteX38" fmla="*/ 1146874 w 1177871"/>
              <a:gd name="connsiteY38" fmla="*/ 1131377 h 1146875"/>
              <a:gd name="connsiteX39" fmla="*/ 1177871 w 1177871"/>
              <a:gd name="connsiteY39" fmla="*/ 1115878 h 11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7871" h="1146875">
                <a:moveTo>
                  <a:pt x="0" y="0"/>
                </a:moveTo>
                <a:lnTo>
                  <a:pt x="0" y="0"/>
                </a:lnTo>
                <a:cubicBezTo>
                  <a:pt x="66637" y="71080"/>
                  <a:pt x="89784" y="107567"/>
                  <a:pt x="154983" y="154984"/>
                </a:cubicBezTo>
                <a:cubicBezTo>
                  <a:pt x="170047" y="165940"/>
                  <a:pt x="184818" y="177650"/>
                  <a:pt x="201478" y="185980"/>
                </a:cubicBezTo>
                <a:cubicBezTo>
                  <a:pt x="216090" y="193286"/>
                  <a:pt x="232475" y="196312"/>
                  <a:pt x="247973" y="201478"/>
                </a:cubicBezTo>
                <a:cubicBezTo>
                  <a:pt x="286266" y="239773"/>
                  <a:pt x="254911" y="211456"/>
                  <a:pt x="294467" y="240224"/>
                </a:cubicBezTo>
                <a:cubicBezTo>
                  <a:pt x="315357" y="255417"/>
                  <a:pt x="356461" y="286719"/>
                  <a:pt x="356461" y="286719"/>
                </a:cubicBezTo>
                <a:cubicBezTo>
                  <a:pt x="410451" y="376705"/>
                  <a:pt x="342464" y="265724"/>
                  <a:pt x="418454" y="379709"/>
                </a:cubicBezTo>
                <a:cubicBezTo>
                  <a:pt x="431971" y="399985"/>
                  <a:pt x="441341" y="423200"/>
                  <a:pt x="457200" y="441702"/>
                </a:cubicBezTo>
                <a:cubicBezTo>
                  <a:pt x="472698" y="459783"/>
                  <a:pt x="494070" y="471909"/>
                  <a:pt x="511444" y="488197"/>
                </a:cubicBezTo>
                <a:cubicBezTo>
                  <a:pt x="535429" y="510683"/>
                  <a:pt x="554885" y="538213"/>
                  <a:pt x="581186" y="557939"/>
                </a:cubicBezTo>
                <a:cubicBezTo>
                  <a:pt x="591518" y="565688"/>
                  <a:pt x="603050" y="572054"/>
                  <a:pt x="612183" y="581187"/>
                </a:cubicBezTo>
                <a:cubicBezTo>
                  <a:pt x="669851" y="638856"/>
                  <a:pt x="603892" y="591159"/>
                  <a:pt x="658678" y="627682"/>
                </a:cubicBezTo>
                <a:cubicBezTo>
                  <a:pt x="701152" y="698474"/>
                  <a:pt x="659915" y="636845"/>
                  <a:pt x="712922" y="697424"/>
                </a:cubicBezTo>
                <a:cubicBezTo>
                  <a:pt x="744908" y="733979"/>
                  <a:pt x="734523" y="739613"/>
                  <a:pt x="782664" y="774916"/>
                </a:cubicBezTo>
                <a:cubicBezTo>
                  <a:pt x="804109" y="790643"/>
                  <a:pt x="830541" y="798524"/>
                  <a:pt x="852406" y="813661"/>
                </a:cubicBezTo>
                <a:cubicBezTo>
                  <a:pt x="864420" y="821978"/>
                  <a:pt x="870575" y="837661"/>
                  <a:pt x="883403" y="844658"/>
                </a:cubicBezTo>
                <a:cubicBezTo>
                  <a:pt x="899912" y="853663"/>
                  <a:pt x="919260" y="856216"/>
                  <a:pt x="937647" y="860156"/>
                </a:cubicBezTo>
                <a:cubicBezTo>
                  <a:pt x="990515" y="871485"/>
                  <a:pt x="1081844" y="873197"/>
                  <a:pt x="1123627" y="875655"/>
                </a:cubicBezTo>
                <a:cubicBezTo>
                  <a:pt x="1131376" y="878238"/>
                  <a:pt x="1139290" y="886438"/>
                  <a:pt x="1146874" y="883404"/>
                </a:cubicBezTo>
                <a:cubicBezTo>
                  <a:pt x="1169537" y="874338"/>
                  <a:pt x="1162373" y="834902"/>
                  <a:pt x="1162373" y="821411"/>
                </a:cubicBezTo>
                <a:lnTo>
                  <a:pt x="596684" y="193729"/>
                </a:lnTo>
                <a:cubicBezTo>
                  <a:pt x="554271" y="240855"/>
                  <a:pt x="509219" y="283417"/>
                  <a:pt x="480447" y="340963"/>
                </a:cubicBezTo>
                <a:cubicBezTo>
                  <a:pt x="472698" y="356461"/>
                  <a:pt x="465931" y="372491"/>
                  <a:pt x="457200" y="387458"/>
                </a:cubicBezTo>
                <a:cubicBezTo>
                  <a:pt x="447815" y="403547"/>
                  <a:pt x="435122" y="417601"/>
                  <a:pt x="426203" y="433953"/>
                </a:cubicBezTo>
                <a:cubicBezTo>
                  <a:pt x="388538" y="503006"/>
                  <a:pt x="438126" y="445279"/>
                  <a:pt x="379708" y="503695"/>
                </a:cubicBezTo>
                <a:cubicBezTo>
                  <a:pt x="377125" y="511444"/>
                  <a:pt x="374827" y="519295"/>
                  <a:pt x="371959" y="526943"/>
                </a:cubicBezTo>
                <a:cubicBezTo>
                  <a:pt x="367075" y="539968"/>
                  <a:pt x="359376" y="552088"/>
                  <a:pt x="356461" y="565689"/>
                </a:cubicBezTo>
                <a:cubicBezTo>
                  <a:pt x="351560" y="588560"/>
                  <a:pt x="351294" y="612184"/>
                  <a:pt x="348711" y="635431"/>
                </a:cubicBezTo>
                <a:cubicBezTo>
                  <a:pt x="350404" y="676047"/>
                  <a:pt x="337682" y="782759"/>
                  <a:pt x="364210" y="844658"/>
                </a:cubicBezTo>
                <a:cubicBezTo>
                  <a:pt x="381022" y="883886"/>
                  <a:pt x="393945" y="899895"/>
                  <a:pt x="433952" y="929899"/>
                </a:cubicBezTo>
                <a:cubicBezTo>
                  <a:pt x="444284" y="937648"/>
                  <a:pt x="456189" y="943656"/>
                  <a:pt x="464949" y="953146"/>
                </a:cubicBezTo>
                <a:cubicBezTo>
                  <a:pt x="487386" y="977453"/>
                  <a:pt x="500478" y="1010791"/>
                  <a:pt x="526942" y="1030638"/>
                </a:cubicBezTo>
                <a:cubicBezTo>
                  <a:pt x="554420" y="1051246"/>
                  <a:pt x="611280" y="1095550"/>
                  <a:pt x="635430" y="1100380"/>
                </a:cubicBezTo>
                <a:cubicBezTo>
                  <a:pt x="648345" y="1102963"/>
                  <a:pt x="661398" y="1104934"/>
                  <a:pt x="674176" y="1108129"/>
                </a:cubicBezTo>
                <a:cubicBezTo>
                  <a:pt x="692419" y="1112690"/>
                  <a:pt x="709980" y="1119940"/>
                  <a:pt x="728420" y="1123628"/>
                </a:cubicBezTo>
                <a:cubicBezTo>
                  <a:pt x="748841" y="1127712"/>
                  <a:pt x="769771" y="1128625"/>
                  <a:pt x="790413" y="1131377"/>
                </a:cubicBezTo>
                <a:cubicBezTo>
                  <a:pt x="891418" y="1144844"/>
                  <a:pt x="797542" y="1134843"/>
                  <a:pt x="929898" y="1146875"/>
                </a:cubicBezTo>
                <a:cubicBezTo>
                  <a:pt x="1002223" y="1141709"/>
                  <a:pt x="1074924" y="1140371"/>
                  <a:pt x="1146874" y="1131377"/>
                </a:cubicBezTo>
                <a:cubicBezTo>
                  <a:pt x="1158337" y="1129944"/>
                  <a:pt x="1177871" y="1115878"/>
                  <a:pt x="1177871" y="1115878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1333500" y="3657600"/>
            <a:ext cx="685800" cy="903422"/>
          </a:xfrm>
          <a:prstGeom prst="triangl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1" name="六边形 20"/>
          <p:cNvSpPr/>
          <p:nvPr/>
        </p:nvSpPr>
        <p:spPr bwMode="auto">
          <a:xfrm>
            <a:off x="3009900" y="3657600"/>
            <a:ext cx="990600" cy="903422"/>
          </a:xfrm>
          <a:prstGeom prst="hexagon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2" name="笑脸 21"/>
          <p:cNvSpPr/>
          <p:nvPr/>
        </p:nvSpPr>
        <p:spPr bwMode="auto">
          <a:xfrm>
            <a:off x="4276886" y="3720239"/>
            <a:ext cx="914400" cy="840783"/>
          </a:xfrm>
          <a:prstGeom prst="smileyFac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3" name="饼形 22"/>
          <p:cNvSpPr/>
          <p:nvPr/>
        </p:nvSpPr>
        <p:spPr bwMode="auto">
          <a:xfrm>
            <a:off x="5867400" y="3752527"/>
            <a:ext cx="880821" cy="916983"/>
          </a:xfrm>
          <a:prstGeom prst="pi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1155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Interesting idea of mine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fork() like cell division</a:t>
            </a:r>
          </a:p>
          <a:p>
            <a:r>
              <a:rPr lang="en-US" altLang="zh-CN" dirty="0"/>
              <a:t>exec*() like cell differentiation</a:t>
            </a:r>
          </a:p>
          <a:p>
            <a:r>
              <a:rPr lang="en-US" altLang="zh-CN" dirty="0" err="1"/>
              <a:t>Init</a:t>
            </a:r>
            <a:r>
              <a:rPr lang="en-US" altLang="zh-CN" dirty="0"/>
              <a:t> process like Fertilized egg</a:t>
            </a:r>
          </a:p>
          <a:p>
            <a:r>
              <a:rPr lang="en-US" altLang="zh-CN" dirty="0"/>
              <a:t>What we can get is actually a human.</a:t>
            </a:r>
            <a:endParaRPr lang="zh-CN" altLang="en-US" dirty="0"/>
          </a:p>
        </p:txBody>
      </p:sp>
      <p:pic>
        <p:nvPicPr>
          <p:cNvPr id="2050" name="Picture 2" descr="https://timgsa.baidu.com/timg?image&amp;quality=80&amp;size=b9999_10000&amp;sec=1551767014212&amp;di=753f5cda6c21964982bfd30753343e5b&amp;imgtype=0&amp;src=http%3A%2F%2Fpic.baike.soso.com%2Fugc%2Fbaikepic2%2F7854%2F20180527142425-268117787_jpg_580_462_55035.jpg%2F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229100" cy="33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069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fork() + exec*()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Let’s return to the topic we discussed before:</a:t>
            </a:r>
          </a:p>
          <a:p>
            <a:pPr lvl="1"/>
            <a:r>
              <a:rPr lang="en-US" altLang="zh-CN" dirty="0"/>
              <a:t>The sequence of running a program.</a:t>
            </a:r>
          </a:p>
          <a:p>
            <a:pPr lvl="1"/>
            <a:r>
              <a:rPr lang="en-US" altLang="zh-CN" dirty="0"/>
              <a:t>What does shell exactly do.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 if we want the process running in the way we want ?</a:t>
            </a:r>
          </a:p>
          <a:p>
            <a:pPr lvl="1"/>
            <a:r>
              <a:rPr lang="en-US" altLang="zh-CN" dirty="0"/>
              <a:t>wait*(), signal(), kill()</a:t>
            </a:r>
          </a:p>
          <a:p>
            <a:pPr lvl="1"/>
            <a:r>
              <a:rPr lang="en-US" altLang="zh-CN" dirty="0"/>
              <a:t>Try man wait to know details</a:t>
            </a:r>
          </a:p>
        </p:txBody>
      </p:sp>
    </p:spTree>
    <p:extLst>
      <p:ext uri="{BB962C8B-B14F-4D97-AF65-F5344CB8AC3E}">
        <p14:creationId xmlns:p14="http://schemas.microsoft.com/office/powerpoint/2010/main" val="376826284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fork() + exec*() + wait()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require IO, our process can call wait*() to suspend until be waked up.</a:t>
            </a:r>
          </a:p>
          <a:p>
            <a:pPr lvl="1"/>
            <a:r>
              <a:rPr lang="en-US" altLang="zh-CN" dirty="0"/>
              <a:t>wait() for any one of the children, and only detect the termination</a:t>
            </a:r>
          </a:p>
          <a:p>
            <a:pPr lvl="1"/>
            <a:r>
              <a:rPr lang="en-US" altLang="zh-CN" dirty="0" err="1"/>
              <a:t>waitpid</a:t>
            </a:r>
            <a:r>
              <a:rPr lang="en-US" altLang="zh-CN" dirty="0"/>
              <a:t>() depends on the parameters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429000" y="2514600"/>
            <a:ext cx="1524000" cy="5334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process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092917" y="4343400"/>
            <a:ext cx="4196166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OS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3505200" y="3276600"/>
            <a:ext cx="0" cy="8382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905000" y="342900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Require IO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4876800" y="3262048"/>
            <a:ext cx="0" cy="85275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257800" y="34290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5968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program that </a:t>
            </a:r>
            <a:r>
              <a:rPr lang="en-US" altLang="zh-CN" dirty="0">
                <a:solidFill>
                  <a:srgbClr val="FF0000"/>
                </a:solidFill>
              </a:rPr>
              <a:t>after fork(),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child process runs first</a:t>
            </a:r>
            <a:r>
              <a:rPr lang="en-US" altLang="zh-CN" dirty="0"/>
              <a:t>. And then parent runs.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Recall shell’s command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481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162800" cy="533400"/>
          </a:xfrm>
        </p:spPr>
        <p:txBody>
          <a:bodyPr/>
          <a:lstStyle/>
          <a:p>
            <a:r>
              <a:rPr lang="en-US" altLang="zh-CN" b="1" dirty="0"/>
              <a:t>Signal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09600" y="14478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7859" tIns="33334" rIns="67859" bIns="33334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Signal is a kind of interrupt to the running process.</a:t>
            </a:r>
          </a:p>
          <a:p>
            <a:pPr lvl="1"/>
            <a:r>
              <a:rPr lang="en-US" altLang="zh-CN" dirty="0"/>
              <a:t>SIGINT, SIGCHLD, SIGHUP, SIGALARM</a:t>
            </a:r>
          </a:p>
          <a:p>
            <a:endParaRPr lang="en-US" altLang="zh-CN" b="1" kern="0" dirty="0"/>
          </a:p>
          <a:p>
            <a:r>
              <a:rPr lang="en-US" dirty="0"/>
              <a:t>Signal handling</a:t>
            </a:r>
          </a:p>
          <a:p>
            <a:pPr lvl="1"/>
            <a:r>
              <a:rPr lang="en-US" dirty="0"/>
              <a:t>Ignore</a:t>
            </a:r>
          </a:p>
          <a:p>
            <a:pPr lvl="2"/>
            <a:r>
              <a:rPr lang="en-US" dirty="0"/>
              <a:t>SIGKILL,  SIGSTOP never be ignored</a:t>
            </a:r>
          </a:p>
          <a:p>
            <a:pPr lvl="1"/>
            <a:r>
              <a:rPr lang="en-US" dirty="0"/>
              <a:t>Catch</a:t>
            </a:r>
          </a:p>
          <a:p>
            <a:pPr lvl="2"/>
            <a:r>
              <a:rPr lang="en-US" dirty="0"/>
              <a:t>By user function</a:t>
            </a:r>
          </a:p>
          <a:p>
            <a:pPr lvl="1"/>
            <a:r>
              <a:rPr lang="en-US" dirty="0"/>
              <a:t>Default</a:t>
            </a:r>
          </a:p>
          <a:p>
            <a:pPr lvl="2"/>
            <a:r>
              <a:rPr lang="en-US" dirty="0"/>
              <a:t>By kernel default handler</a:t>
            </a:r>
          </a:p>
          <a:p>
            <a:endParaRPr lang="en-US" altLang="zh-CN" b="1" kern="0" dirty="0"/>
          </a:p>
        </p:txBody>
      </p:sp>
    </p:spTree>
    <p:extLst>
      <p:ext uri="{BB962C8B-B14F-4D97-AF65-F5344CB8AC3E}">
        <p14:creationId xmlns:p14="http://schemas.microsoft.com/office/powerpoint/2010/main" val="11049361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162800" cy="533400"/>
          </a:xfrm>
        </p:spPr>
        <p:txBody>
          <a:bodyPr/>
          <a:lstStyle/>
          <a:p>
            <a:r>
              <a:rPr lang="en-US" altLang="zh-CN" sz="3200" b="1" dirty="0"/>
              <a:t>Process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1600"/>
            <a:ext cx="7924800" cy="3810000"/>
          </a:xfrm>
        </p:spPr>
        <p:txBody>
          <a:bodyPr/>
          <a:lstStyle/>
          <a:p>
            <a:r>
              <a:rPr lang="en-US" altLang="zh-CN" sz="2400" dirty="0"/>
              <a:t>Today, we will focus these five main keywords:</a:t>
            </a:r>
          </a:p>
          <a:p>
            <a:pPr lvl="1"/>
            <a:r>
              <a:rPr lang="en-US" altLang="zh-CN" sz="2250" dirty="0"/>
              <a:t> </a:t>
            </a:r>
            <a:r>
              <a:rPr lang="en-US" altLang="zh-CN" sz="2250" dirty="0" err="1">
                <a:solidFill>
                  <a:srgbClr val="FF0000"/>
                </a:solidFill>
              </a:rPr>
              <a:t>pid</a:t>
            </a:r>
            <a:r>
              <a:rPr lang="en-US" altLang="zh-CN" sz="2250" dirty="0"/>
              <a:t>: </a:t>
            </a:r>
            <a:r>
              <a:rPr lang="en-US" altLang="zh-CN" sz="2400" dirty="0"/>
              <a:t>process identifier </a:t>
            </a:r>
          </a:p>
          <a:p>
            <a:pPr lvl="1"/>
            <a:r>
              <a:rPr lang="en-US" altLang="zh-CN" sz="2250" dirty="0"/>
              <a:t> </a:t>
            </a:r>
            <a:r>
              <a:rPr lang="en-US" altLang="zh-CN" sz="2250" dirty="0">
                <a:solidFill>
                  <a:srgbClr val="FF0000"/>
                </a:solidFill>
              </a:rPr>
              <a:t>fork</a:t>
            </a:r>
            <a:r>
              <a:rPr lang="en-US" altLang="zh-CN" sz="2250" dirty="0"/>
              <a:t>: a function that </a:t>
            </a:r>
            <a:r>
              <a:rPr lang="en-US" altLang="zh-CN" sz="2250" dirty="0">
                <a:solidFill>
                  <a:srgbClr val="FF0000"/>
                </a:solidFill>
              </a:rPr>
              <a:t>duplicate</a:t>
            </a:r>
            <a:r>
              <a:rPr lang="en-US" altLang="zh-CN" sz="2250" dirty="0"/>
              <a:t> a process</a:t>
            </a:r>
          </a:p>
          <a:p>
            <a:pPr lvl="1"/>
            <a:r>
              <a:rPr lang="en-US" altLang="zh-CN" sz="2250" dirty="0"/>
              <a:t> </a:t>
            </a:r>
            <a:r>
              <a:rPr lang="en-US" altLang="zh-CN" sz="2250" dirty="0">
                <a:solidFill>
                  <a:srgbClr val="FF0000"/>
                </a:solidFill>
              </a:rPr>
              <a:t>exec*</a:t>
            </a:r>
            <a:r>
              <a:rPr lang="en-US" altLang="zh-CN" sz="2250" dirty="0"/>
              <a:t>: a function family that </a:t>
            </a:r>
            <a:r>
              <a:rPr lang="en-US" altLang="zh-CN" sz="2250" dirty="0">
                <a:solidFill>
                  <a:srgbClr val="FF0000"/>
                </a:solidFill>
              </a:rPr>
              <a:t>replace</a:t>
            </a:r>
            <a:r>
              <a:rPr lang="en-US" altLang="zh-CN" sz="2250" dirty="0"/>
              <a:t> a process</a:t>
            </a:r>
          </a:p>
          <a:p>
            <a:pPr lvl="1"/>
            <a:r>
              <a:rPr lang="en-US" altLang="zh-CN" sz="2250" dirty="0"/>
              <a:t> </a:t>
            </a:r>
            <a:r>
              <a:rPr lang="en-US" altLang="zh-CN" sz="2250" dirty="0">
                <a:solidFill>
                  <a:srgbClr val="FF0000"/>
                </a:solidFill>
              </a:rPr>
              <a:t>signal</a:t>
            </a:r>
            <a:r>
              <a:rPr lang="en-US" altLang="zh-CN" sz="2250" dirty="0"/>
              <a:t>: handle unexpected situations </a:t>
            </a:r>
          </a:p>
          <a:p>
            <a:pPr lvl="1"/>
            <a:r>
              <a:rPr lang="en-US" altLang="zh-CN" sz="2250" dirty="0"/>
              <a:t> </a:t>
            </a:r>
            <a:r>
              <a:rPr lang="en-US" altLang="zh-CN" sz="2250" dirty="0">
                <a:solidFill>
                  <a:srgbClr val="FF0000"/>
                </a:solidFill>
              </a:rPr>
              <a:t>pipe</a:t>
            </a:r>
            <a:r>
              <a:rPr lang="en-US" altLang="zh-CN" sz="2250" dirty="0"/>
              <a:t>: Inter-process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8622539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162800" cy="533400"/>
          </a:xfrm>
        </p:spPr>
        <p:txBody>
          <a:bodyPr/>
          <a:lstStyle/>
          <a:p>
            <a:r>
              <a:rPr lang="en-US" altLang="zh-CN" b="1" dirty="0"/>
              <a:t>Signal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7200" y="1066800"/>
            <a:ext cx="7924800" cy="464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7859" tIns="33334" rIns="67859" bIns="33334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Signals</a:t>
            </a:r>
          </a:p>
          <a:p>
            <a:pPr lvl="1"/>
            <a:r>
              <a:rPr lang="en-US" altLang="zh-CN" dirty="0"/>
              <a:t>Signals play a really important role in switching process states.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7" y="2971800"/>
            <a:ext cx="4170363" cy="259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98175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Signal sending(kill, </a:t>
            </a:r>
            <a:r>
              <a:rPr lang="en-US" altLang="zh-CN" dirty="0" err="1"/>
              <a:t>sigqueue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kill() send a signal to process</a:t>
            </a:r>
          </a:p>
          <a:p>
            <a:pPr lvl="1"/>
            <a:r>
              <a:rPr lang="en-US" altLang="zh-CN" dirty="0"/>
              <a:t>Try kill -l to see all signals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Signal registration(signal, </a:t>
            </a:r>
            <a:r>
              <a:rPr lang="en-US" altLang="zh-CN" dirty="0" err="1"/>
              <a:t>sigaction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signal() functions is used to </a:t>
            </a:r>
            <a:r>
              <a:rPr lang="en-US" altLang="zh-CN" dirty="0">
                <a:solidFill>
                  <a:srgbClr val="FF0000"/>
                </a:solidFill>
              </a:rPr>
              <a:t>set the handler </a:t>
            </a:r>
            <a:r>
              <a:rPr lang="en-US" altLang="zh-CN" dirty="0"/>
              <a:t>when the process received a given signal. </a:t>
            </a:r>
          </a:p>
          <a:p>
            <a:pPr lvl="1"/>
            <a:r>
              <a:rPr lang="en-US" altLang="zh-CN" dirty="0"/>
              <a:t>E.g. signal(SIGINT, </a:t>
            </a:r>
            <a:r>
              <a:rPr lang="en-US" altLang="zh-CN" dirty="0" err="1"/>
              <a:t>my_handler</a:t>
            </a:r>
            <a:r>
              <a:rPr lang="en-US" altLang="zh-CN" dirty="0"/>
              <a:t>) will let the process run function </a:t>
            </a:r>
            <a:r>
              <a:rPr lang="en-US" altLang="zh-CN" dirty="0" err="1"/>
              <a:t>my_handler</a:t>
            </a:r>
            <a:r>
              <a:rPr lang="en-US" altLang="zh-CN" dirty="0"/>
              <a:t> when </a:t>
            </a:r>
            <a:r>
              <a:rPr lang="en-US" altLang="zh-CN" dirty="0" err="1"/>
              <a:t>reveived</a:t>
            </a:r>
            <a:r>
              <a:rPr lang="en-US" altLang="zh-CN" dirty="0"/>
              <a:t> signal SIGINT.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45239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program that waiting for signal </a:t>
            </a:r>
            <a:r>
              <a:rPr lang="en-US" altLang="zh-CN" dirty="0">
                <a:solidFill>
                  <a:srgbClr val="FF0000"/>
                </a:solidFill>
              </a:rPr>
              <a:t>SIGINT</a:t>
            </a:r>
            <a:r>
              <a:rPr lang="en-US" altLang="zh-CN" dirty="0"/>
              <a:t>. After the first time from receiving SIGINT, the process must </a:t>
            </a:r>
            <a:r>
              <a:rPr lang="en-US" altLang="zh-CN" dirty="0">
                <a:solidFill>
                  <a:srgbClr val="FF0000"/>
                </a:solidFill>
              </a:rPr>
              <a:t>ignore SIGINT</a:t>
            </a:r>
            <a:r>
              <a:rPr lang="en-US" altLang="zh-CN" dirty="0"/>
              <a:t>. And find a way to </a:t>
            </a:r>
            <a:r>
              <a:rPr lang="en-US" altLang="zh-CN" dirty="0">
                <a:solidFill>
                  <a:srgbClr val="FF0000"/>
                </a:solidFill>
              </a:rPr>
              <a:t>test your program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Hint: You may need </a:t>
            </a:r>
            <a:r>
              <a:rPr lang="en-US" altLang="zh-CN" dirty="0" err="1">
                <a:solidFill>
                  <a:srgbClr val="FF0000"/>
                </a:solidFill>
              </a:rPr>
              <a:t>getpid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signal() </a:t>
            </a:r>
            <a:r>
              <a:rPr lang="en-US" altLang="zh-CN" dirty="0"/>
              <a:t>functions and </a:t>
            </a:r>
            <a:r>
              <a:rPr lang="en-US" altLang="zh-CN" dirty="0">
                <a:solidFill>
                  <a:srgbClr val="FF0000"/>
                </a:solidFill>
              </a:rPr>
              <a:t>kill</a:t>
            </a:r>
            <a:r>
              <a:rPr lang="en-US" altLang="zh-CN" dirty="0"/>
              <a:t> command</a:t>
            </a:r>
          </a:p>
          <a:p>
            <a:pPr lvl="1"/>
            <a:r>
              <a:rPr lang="en-US" altLang="zh-CN" dirty="0"/>
              <a:t>If you are not familiar with these functions/commands, use man </a:t>
            </a:r>
          </a:p>
          <a:p>
            <a:pPr lvl="1"/>
            <a:r>
              <a:rPr lang="en-US" altLang="zh-CN" dirty="0"/>
              <a:t>Be free to ask questions, but I hope you can solve your problems by yourself.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2820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162800" cy="533400"/>
          </a:xfrm>
        </p:spPr>
        <p:txBody>
          <a:bodyPr/>
          <a:lstStyle/>
          <a:p>
            <a:r>
              <a:rPr lang="en-US" altLang="zh-CN" b="1" dirty="0"/>
              <a:t>Pipe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09600" y="1600200"/>
            <a:ext cx="7924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7859" tIns="33334" rIns="67859" bIns="33334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pipe overview</a:t>
            </a:r>
          </a:p>
          <a:p>
            <a:pPr lvl="1"/>
            <a:r>
              <a:rPr lang="en-US" altLang="zh-CN" kern="0" dirty="0"/>
              <a:t>Pipe is a </a:t>
            </a:r>
            <a:r>
              <a:rPr lang="en-US" altLang="zh-CN" kern="0" dirty="0">
                <a:solidFill>
                  <a:srgbClr val="FF0000"/>
                </a:solidFill>
              </a:rPr>
              <a:t>unidirectional</a:t>
            </a:r>
            <a:r>
              <a:rPr lang="en-US" altLang="zh-CN" kern="0" dirty="0"/>
              <a:t> data channel for inter-process communication.</a:t>
            </a:r>
          </a:p>
          <a:p>
            <a:r>
              <a:rPr lang="en-US" altLang="zh-CN" kern="0" dirty="0"/>
              <a:t>System call pipe () </a:t>
            </a:r>
            <a:endParaRPr lang="en-US" altLang="zh-CN" sz="1600" kern="0" dirty="0"/>
          </a:p>
          <a:p>
            <a:pPr lvl="1"/>
            <a:r>
              <a:rPr lang="en-US" altLang="zh-CN" kern="0" dirty="0"/>
              <a:t>pipe() will create a pipe.</a:t>
            </a:r>
          </a:p>
          <a:p>
            <a:pPr lvl="1"/>
            <a:r>
              <a:rPr lang="en-US" altLang="zh-CN" kern="0" dirty="0"/>
              <a:t>Try man pipe to know details.</a:t>
            </a:r>
          </a:p>
          <a:p>
            <a:pPr lvl="1"/>
            <a:r>
              <a:rPr lang="en-US" altLang="zh-CN" kern="0" dirty="0">
                <a:solidFill>
                  <a:srgbClr val="FF0000"/>
                </a:solidFill>
              </a:rPr>
              <a:t>File descriptor</a:t>
            </a:r>
            <a:r>
              <a:rPr lang="en-US" altLang="zh-CN" kern="0" dirty="0"/>
              <a:t>: handle used to access a file or other input/output resource.</a:t>
            </a:r>
          </a:p>
          <a:p>
            <a:pPr lvl="1"/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4671657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Learn to use pipe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85800"/>
            <a:ext cx="7924800" cy="5105400"/>
          </a:xfrm>
        </p:spPr>
        <p:txBody>
          <a:bodyPr/>
          <a:lstStyle/>
          <a:p>
            <a:r>
              <a:rPr lang="en-US" altLang="zh-CN" dirty="0"/>
              <a:t>A pipe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 pipe with fork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Why</a:t>
            </a:r>
            <a:r>
              <a:rPr lang="en-US" altLang="zh-CN" dirty="0"/>
              <a:t> they share the same pipe?</a:t>
            </a:r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772400" cy="813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35644"/>
            <a:ext cx="6477000" cy="15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717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you know, if we want to do inter-process communication, we need at least two processes. Write a program that call </a:t>
            </a:r>
            <a:r>
              <a:rPr lang="en-US" altLang="zh-CN" dirty="0">
                <a:solidFill>
                  <a:srgbClr val="FF0000"/>
                </a:solidFill>
              </a:rPr>
              <a:t>fork() </a:t>
            </a:r>
            <a:r>
              <a:rPr lang="en-US" altLang="zh-CN" dirty="0"/>
              <a:t>to generate a child process, and use </a:t>
            </a:r>
            <a:r>
              <a:rPr lang="en-US" altLang="zh-CN" dirty="0">
                <a:solidFill>
                  <a:srgbClr val="FF0000"/>
                </a:solidFill>
              </a:rPr>
              <a:t>pipe() </a:t>
            </a:r>
            <a:r>
              <a:rPr lang="en-US" altLang="zh-CN" dirty="0"/>
              <a:t>to create a pipe between them. And then, you should </a:t>
            </a:r>
            <a:r>
              <a:rPr lang="en-US" altLang="zh-CN" dirty="0">
                <a:solidFill>
                  <a:srgbClr val="FF0000"/>
                </a:solidFill>
              </a:rPr>
              <a:t>input message in one of the process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display the message in the other process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If you are not familiar with these functions/commands, use man </a:t>
            </a:r>
          </a:p>
          <a:p>
            <a:pPr lvl="1"/>
            <a:r>
              <a:rPr lang="en-US" altLang="zh-CN" dirty="0"/>
              <a:t>Be free to ask questions, but I hope you can solve your problems by yourself.</a:t>
            </a:r>
          </a:p>
          <a:p>
            <a:pPr lvl="1"/>
            <a:r>
              <a:rPr lang="en-US" altLang="zh-CN" dirty="0"/>
              <a:t>An </a:t>
            </a:r>
            <a:r>
              <a:rPr lang="en-US" altLang="zh-CN" dirty="0" err="1"/>
              <a:t>exampe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3866A-85C1-481F-8350-6D88D858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19400"/>
            <a:ext cx="3714286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441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8AAFD-EEA0-4696-AFD9-C9B8A3AC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code together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AA1571-D963-4E58-87E6-06ACE1BEB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01041"/>
            <a:ext cx="3857413" cy="510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E913D5-4B3B-43D4-A0A2-AA01A0E9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01040"/>
            <a:ext cx="493163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8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162800" cy="533400"/>
          </a:xfrm>
        </p:spPr>
        <p:txBody>
          <a:bodyPr/>
          <a:lstStyle/>
          <a:p>
            <a:r>
              <a:rPr lang="en-US" altLang="zh-CN" b="1" dirty="0"/>
              <a:t>Assignment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76400"/>
            <a:ext cx="7924800" cy="4343400"/>
          </a:xfrm>
        </p:spPr>
        <p:txBody>
          <a:bodyPr/>
          <a:lstStyle/>
          <a:p>
            <a:r>
              <a:rPr lang="en-US" altLang="zh-CN" sz="2250" dirty="0"/>
              <a:t>Finish the Lab report.</a:t>
            </a:r>
          </a:p>
        </p:txBody>
      </p:sp>
    </p:spTree>
    <p:extLst>
      <p:ext uri="{BB962C8B-B14F-4D97-AF65-F5344CB8AC3E}">
        <p14:creationId xmlns:p14="http://schemas.microsoft.com/office/powerpoint/2010/main" val="2927174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162800" cy="76200"/>
          </a:xfrm>
        </p:spPr>
        <p:txBody>
          <a:bodyPr>
            <a:normAutofit fontScale="90000"/>
          </a:bodyPr>
          <a:lstStyle/>
          <a:p>
            <a:r>
              <a:rPr lang="en-US" altLang="zh-CN" b="1"/>
              <a:t>Process </a:t>
            </a:r>
            <a:r>
              <a:rPr lang="en-US" altLang="zh-CN" b="1" dirty="0"/>
              <a:t>Identification</a:t>
            </a:r>
            <a:br>
              <a:rPr lang="en-US" altLang="zh-CN" b="1" dirty="0"/>
            </a:br>
            <a:r>
              <a:rPr lang="en-US" altLang="zh-CN" b="1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30755"/>
          </a:xfrm>
        </p:spPr>
        <p:txBody>
          <a:bodyPr/>
          <a:lstStyle/>
          <a:p>
            <a:r>
              <a:rPr lang="en-US" altLang="zh-CN" sz="2400" dirty="0"/>
              <a:t>Command of showing Process in Linux: </a:t>
            </a:r>
          </a:p>
          <a:p>
            <a:pPr lvl="1"/>
            <a:r>
              <a:rPr lang="en-US" altLang="zh-CN" sz="2250" dirty="0"/>
              <a:t>top, </a:t>
            </a:r>
            <a:r>
              <a:rPr lang="en-US" altLang="zh-CN" sz="2250" dirty="0" err="1"/>
              <a:t>ps</a:t>
            </a:r>
            <a:r>
              <a:rPr lang="en-US" altLang="zh-CN" sz="2250" dirty="0"/>
              <a:t>, (</a:t>
            </a:r>
            <a:r>
              <a:rPr lang="en-US" altLang="zh-CN" sz="2250" dirty="0" err="1"/>
              <a:t>htop</a:t>
            </a:r>
            <a:r>
              <a:rPr lang="en-US" altLang="zh-CN" sz="2250" dirty="0"/>
              <a:t>)…</a:t>
            </a:r>
          </a:p>
          <a:p>
            <a:pPr lvl="1"/>
            <a:r>
              <a:rPr lang="en-US" altLang="zh-CN" sz="2250" dirty="0"/>
              <a:t>just </a:t>
            </a:r>
            <a:r>
              <a:rPr lang="en-US" altLang="zh-CN" sz="2250" dirty="0">
                <a:solidFill>
                  <a:srgbClr val="FF0000"/>
                </a:solidFill>
              </a:rPr>
              <a:t>man</a:t>
            </a:r>
            <a:r>
              <a:rPr lang="en-US" altLang="zh-CN" sz="2250" dirty="0"/>
              <a:t> them to see details if you are not familiar of them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 can identify one process uniquely by its </a:t>
            </a:r>
            <a:r>
              <a:rPr lang="en-US" altLang="zh-CN" sz="2400" b="1" dirty="0"/>
              <a:t>Process ID (PID)</a:t>
            </a:r>
            <a:endParaRPr lang="en-US" altLang="zh-CN" sz="2250" b="1" dirty="0"/>
          </a:p>
          <a:p>
            <a:pPr lvl="1"/>
            <a:r>
              <a:rPr lang="en-US" altLang="zh-CN" sz="2250" b="1" dirty="0"/>
              <a:t> </a:t>
            </a:r>
            <a:r>
              <a:rPr lang="en-US" altLang="zh-CN" sz="2400" dirty="0"/>
              <a:t>we can use </a:t>
            </a:r>
            <a:r>
              <a:rPr lang="en-US" altLang="zh-CN" sz="2400" dirty="0" err="1"/>
              <a:t>getpid</a:t>
            </a:r>
            <a:r>
              <a:rPr lang="en-US" altLang="zh-CN" sz="2400" dirty="0"/>
              <a:t>() to get the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of current process</a:t>
            </a:r>
          </a:p>
          <a:p>
            <a:pPr lvl="1"/>
            <a:endParaRPr lang="en-US" altLang="zh-CN" sz="2250" b="1" dirty="0"/>
          </a:p>
        </p:txBody>
      </p:sp>
    </p:spTree>
    <p:extLst>
      <p:ext uri="{BB962C8B-B14F-4D97-AF65-F5344CB8AC3E}">
        <p14:creationId xmlns:p14="http://schemas.microsoft.com/office/powerpoint/2010/main" val="3775617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C program that use </a:t>
            </a:r>
            <a:r>
              <a:rPr lang="en-US" altLang="zh-CN" dirty="0" err="1">
                <a:solidFill>
                  <a:srgbClr val="FF0000"/>
                </a:solidFill>
              </a:rPr>
              <a:t>getpid</a:t>
            </a:r>
            <a:r>
              <a:rPr lang="en-US" altLang="zh-CN" dirty="0">
                <a:solidFill>
                  <a:srgbClr val="FF0000"/>
                </a:solidFill>
              </a:rPr>
              <a:t>() </a:t>
            </a:r>
            <a:r>
              <a:rPr lang="en-US" altLang="zh-CN" dirty="0"/>
              <a:t>to display the </a:t>
            </a:r>
            <a:r>
              <a:rPr lang="en-US" altLang="zh-CN" dirty="0" err="1">
                <a:solidFill>
                  <a:srgbClr val="FF0000"/>
                </a:solidFill>
              </a:rPr>
              <a:t>pid</a:t>
            </a:r>
            <a:r>
              <a:rPr lang="en-US" altLang="zh-CN" dirty="0"/>
              <a:t> of </a:t>
            </a:r>
            <a:r>
              <a:rPr lang="en-US" altLang="zh-CN" dirty="0">
                <a:solidFill>
                  <a:srgbClr val="FF0000"/>
                </a:solidFill>
              </a:rPr>
              <a:t>current process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Try </a:t>
            </a:r>
            <a:r>
              <a:rPr lang="en-US" altLang="zh-CN" dirty="0">
                <a:solidFill>
                  <a:srgbClr val="FF0000"/>
                </a:solidFill>
              </a:rPr>
              <a:t>man </a:t>
            </a:r>
            <a:r>
              <a:rPr lang="en-US" altLang="zh-CN" dirty="0" err="1">
                <a:solidFill>
                  <a:srgbClr val="FF0000"/>
                </a:solidFill>
              </a:rPr>
              <a:t>getpid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if you do not know how to use it</a:t>
            </a:r>
          </a:p>
          <a:p>
            <a:pPr lvl="1"/>
            <a:r>
              <a:rPr lang="en-US" altLang="zh-CN" dirty="0"/>
              <a:t>Don’t be shy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3712375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Process Creation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04164"/>
            <a:ext cx="7924800" cy="5268036"/>
          </a:xfrm>
        </p:spPr>
        <p:txBody>
          <a:bodyPr/>
          <a:lstStyle/>
          <a:p>
            <a:r>
              <a:rPr lang="en-US" altLang="zh-CN" sz="2400" dirty="0"/>
              <a:t>Use system call </a:t>
            </a:r>
            <a:r>
              <a:rPr lang="en-US" altLang="zh-CN" sz="2400" b="1" dirty="0">
                <a:solidFill>
                  <a:srgbClr val="FF0000"/>
                </a:solidFill>
              </a:rPr>
              <a:t>fork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to create a process</a:t>
            </a:r>
          </a:p>
          <a:p>
            <a:r>
              <a:rPr lang="en-US" altLang="zh-CN" sz="2400" dirty="0"/>
              <a:t>after fork, the original process splits into two</a:t>
            </a:r>
          </a:p>
          <a:p>
            <a:pPr lvl="1"/>
            <a:r>
              <a:rPr lang="en-US" altLang="zh-CN" sz="2250" dirty="0"/>
              <a:t>fork copies </a:t>
            </a:r>
            <a:r>
              <a:rPr lang="en-US" altLang="zh-CN" sz="2250" dirty="0">
                <a:solidFill>
                  <a:srgbClr val="FF0000"/>
                </a:solidFill>
              </a:rPr>
              <a:t>almost all things </a:t>
            </a:r>
            <a:r>
              <a:rPr lang="en-US" altLang="zh-CN" sz="2250" dirty="0"/>
              <a:t>about the original process</a:t>
            </a:r>
          </a:p>
          <a:p>
            <a:pPr lvl="1"/>
            <a:r>
              <a:rPr lang="en-US" altLang="zh-CN" sz="2250" dirty="0"/>
              <a:t>OS allocates the </a:t>
            </a:r>
            <a:r>
              <a:rPr lang="en-US" altLang="zh-CN" sz="2250" dirty="0" err="1"/>
              <a:t>pid</a:t>
            </a:r>
            <a:r>
              <a:rPr lang="en-US" altLang="zh-CN" sz="2250" dirty="0"/>
              <a:t>, and pass the value to fork()</a:t>
            </a:r>
          </a:p>
          <a:p>
            <a:pPr lvl="1"/>
            <a:endParaRPr lang="zh-CN" altLang="en-US" sz="22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52" y="2934628"/>
            <a:ext cx="7467600" cy="33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42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class 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program that call </a:t>
            </a:r>
            <a:r>
              <a:rPr lang="en-US" altLang="zh-CN" dirty="0">
                <a:solidFill>
                  <a:srgbClr val="FF0000"/>
                </a:solidFill>
              </a:rPr>
              <a:t>fork() </a:t>
            </a:r>
            <a:r>
              <a:rPr lang="en-US" altLang="zh-CN" dirty="0"/>
              <a:t>to generate a new process, and </a:t>
            </a:r>
            <a:r>
              <a:rPr lang="en-US" altLang="zh-CN" dirty="0">
                <a:solidFill>
                  <a:srgbClr val="FF0000"/>
                </a:solidFill>
              </a:rPr>
              <a:t>print</a:t>
            </a:r>
            <a:r>
              <a:rPr lang="en-US" altLang="zh-CN" dirty="0"/>
              <a:t> the </a:t>
            </a:r>
            <a:r>
              <a:rPr lang="en-US" altLang="zh-CN" dirty="0" err="1">
                <a:solidFill>
                  <a:srgbClr val="FF0000"/>
                </a:solidFill>
              </a:rPr>
              <a:t>pid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of the processes( </a:t>
            </a:r>
            <a:r>
              <a:rPr lang="en-US" altLang="zh-CN" dirty="0">
                <a:solidFill>
                  <a:srgbClr val="FF0000"/>
                </a:solidFill>
              </a:rPr>
              <a:t>both</a:t>
            </a:r>
            <a:r>
              <a:rPr lang="en-US" altLang="zh-CN" dirty="0"/>
              <a:t> parent and child process)</a:t>
            </a:r>
          </a:p>
          <a:p>
            <a:pPr lvl="1"/>
            <a:r>
              <a:rPr lang="en-US" altLang="zh-CN" dirty="0"/>
              <a:t>Try man fork if you are not familiar with the function</a:t>
            </a:r>
          </a:p>
          <a:p>
            <a:pPr lvl="1"/>
            <a:r>
              <a:rPr lang="en-US" altLang="zh-CN" dirty="0"/>
              <a:t>Don’t be shy to ask questions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9344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Process Creation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791200"/>
          </a:xfrm>
        </p:spPr>
        <p:txBody>
          <a:bodyPr/>
          <a:lstStyle/>
          <a:p>
            <a:r>
              <a:rPr lang="en-US" altLang="zh-CN" sz="2000" dirty="0"/>
              <a:t>Exercises : How many A, B and C will be printed?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altLang="zh-CN" sz="2000" dirty="0"/>
              <a:t>A: 1 time, B: 2 times, C: 2 times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altLang="zh-CN" sz="2000" dirty="0"/>
              <a:t>A: 1 time, B: 2 times, C: 4 times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altLang="zh-CN" sz="2000" dirty="0"/>
              <a:t>A: 1 time, B: 1 times, C: 2 times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altLang="zh-CN" sz="2000" dirty="0"/>
              <a:t>A: 1 time, B: 2 times, C: 3 times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99" y="2819400"/>
            <a:ext cx="5331601" cy="36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22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Process Creation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sequence of process running after fork: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3528447" y="1600200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Comic Sans MS" pitchFamily="66" charset="0"/>
              </a:rPr>
              <a:t>Parent1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080647" y="3048000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Parent1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953000" y="3048000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Child1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8" name="直接箭头连接符 7"/>
          <p:cNvCxnSpPr>
            <a:stCxn id="4" idx="2"/>
            <a:endCxn id="5" idx="0"/>
          </p:cNvCxnSpPr>
          <p:nvPr/>
        </p:nvCxnSpPr>
        <p:spPr bwMode="auto">
          <a:xfrm flipH="1">
            <a:off x="2880747" y="2362200"/>
            <a:ext cx="144780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 bwMode="auto">
          <a:xfrm>
            <a:off x="4328547" y="2362200"/>
            <a:ext cx="1424553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019800" y="2362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fork()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81578" y="5486400"/>
            <a:ext cx="238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Who runs first ?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632847" y="4489342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Comic Sans MS" pitchFamily="66" charset="0"/>
              </a:rPr>
              <a:t>Parent1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590800" y="4499674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Child2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15" name="直接箭头连接符 14"/>
          <p:cNvCxnSpPr>
            <a:endCxn id="12" idx="0"/>
          </p:cNvCxnSpPr>
          <p:nvPr/>
        </p:nvCxnSpPr>
        <p:spPr bwMode="auto">
          <a:xfrm flipH="1">
            <a:off x="1432947" y="3803542"/>
            <a:ext cx="144780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5" idx="2"/>
            <a:endCxn id="14" idx="0"/>
          </p:cNvCxnSpPr>
          <p:nvPr/>
        </p:nvCxnSpPr>
        <p:spPr bwMode="auto">
          <a:xfrm>
            <a:off x="2880747" y="3810000"/>
            <a:ext cx="510153" cy="68967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矩形 16"/>
          <p:cNvSpPr/>
          <p:nvPr/>
        </p:nvSpPr>
        <p:spPr bwMode="auto">
          <a:xfrm>
            <a:off x="4577812" y="4499674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Comic Sans MS" pitchFamily="66" charset="0"/>
              </a:rPr>
              <a:t>Child1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535765" y="4510006"/>
            <a:ext cx="1600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Child3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19" name="直接箭头连接符 18"/>
          <p:cNvCxnSpPr>
            <a:stCxn id="6" idx="2"/>
            <a:endCxn id="17" idx="0"/>
          </p:cNvCxnSpPr>
          <p:nvPr/>
        </p:nvCxnSpPr>
        <p:spPr bwMode="auto">
          <a:xfrm flipH="1">
            <a:off x="5377912" y="3810000"/>
            <a:ext cx="375188" cy="68967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>
            <a:stCxn id="6" idx="2"/>
            <a:endCxn id="18" idx="0"/>
          </p:cNvCxnSpPr>
          <p:nvPr/>
        </p:nvCxnSpPr>
        <p:spPr bwMode="auto">
          <a:xfrm>
            <a:off x="5753100" y="3810000"/>
            <a:ext cx="1582765" cy="70000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6755970" y="381514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fork()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3380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Process Creation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791200"/>
          </a:xfrm>
        </p:spPr>
        <p:txBody>
          <a:bodyPr/>
          <a:lstStyle/>
          <a:p>
            <a:r>
              <a:rPr lang="en-US" altLang="zh-CN" sz="2000" dirty="0"/>
              <a:t>Exercises : The result of running the following program is ?</a:t>
            </a:r>
          </a:p>
          <a:p>
            <a:r>
              <a:rPr lang="en-US" altLang="zh-CN" sz="2000" dirty="0"/>
              <a:t>(A)	A\</a:t>
            </a:r>
            <a:r>
              <a:rPr lang="en-US" altLang="zh-CN" sz="2000" dirty="0" err="1"/>
              <a:t>nB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nB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\n</a:t>
            </a:r>
          </a:p>
          <a:p>
            <a:r>
              <a:rPr lang="en-US" altLang="zh-CN" sz="2000" dirty="0"/>
              <a:t>(B)	A\</a:t>
            </a:r>
            <a:r>
              <a:rPr lang="en-US" altLang="zh-CN" sz="2000" dirty="0" err="1"/>
              <a:t>nB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nB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nC</a:t>
            </a:r>
            <a:r>
              <a:rPr lang="en-US" altLang="zh-CN" sz="2000" dirty="0"/>
              <a:t>\n</a:t>
            </a:r>
          </a:p>
          <a:p>
            <a:r>
              <a:rPr lang="en-US" altLang="zh-CN" sz="2000" dirty="0"/>
              <a:t>(C)	Not sure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99" y="2819400"/>
            <a:ext cx="5331601" cy="36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144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">
  <a:themeElements>
    <a:clrScheme name="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46648</TotalTime>
  <Pages>60</Pages>
  <Words>1105</Words>
  <Application>Microsoft Office PowerPoint</Application>
  <PresentationFormat>全屏显示(4:3)</PresentationFormat>
  <Paragraphs>170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Gill Sans</vt:lpstr>
      <vt:lpstr>Gill Sans Light</vt:lpstr>
      <vt:lpstr>Comic Sans MS</vt:lpstr>
      <vt:lpstr>Office</vt:lpstr>
      <vt:lpstr>1_Office</vt:lpstr>
      <vt:lpstr>CS302 Operating System Lab 2  Process, Pipe and Signals</vt:lpstr>
      <vt:lpstr>Process</vt:lpstr>
      <vt:lpstr>Process Identification   </vt:lpstr>
      <vt:lpstr>In class practice</vt:lpstr>
      <vt:lpstr>Process Creation</vt:lpstr>
      <vt:lpstr>In class practice</vt:lpstr>
      <vt:lpstr>Process Creation</vt:lpstr>
      <vt:lpstr>Process Creation</vt:lpstr>
      <vt:lpstr>Process Creation</vt:lpstr>
      <vt:lpstr>In class practice</vt:lpstr>
      <vt:lpstr>Process Execution</vt:lpstr>
      <vt:lpstr>In class practice</vt:lpstr>
      <vt:lpstr>fork() + exec*()</vt:lpstr>
      <vt:lpstr>fork() + exec*()</vt:lpstr>
      <vt:lpstr>Interesting idea of mine</vt:lpstr>
      <vt:lpstr>fork() + exec*()</vt:lpstr>
      <vt:lpstr>fork() + exec*() + wait()</vt:lpstr>
      <vt:lpstr>In class practice</vt:lpstr>
      <vt:lpstr>Signal </vt:lpstr>
      <vt:lpstr>Signal</vt:lpstr>
      <vt:lpstr>Signal</vt:lpstr>
      <vt:lpstr>In class practice</vt:lpstr>
      <vt:lpstr>Pipe</vt:lpstr>
      <vt:lpstr>Learn to use pipe</vt:lpstr>
      <vt:lpstr>In class practice</vt:lpstr>
      <vt:lpstr>Read code together</vt:lpstr>
      <vt:lpstr>Assignment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sy</cp:lastModifiedBy>
  <cp:revision>655</cp:revision>
  <cp:lastPrinted>2017-08-24T23:38:59Z</cp:lastPrinted>
  <dcterms:created xsi:type="dcterms:W3CDTF">1995-08-12T11:37:26Z</dcterms:created>
  <dcterms:modified xsi:type="dcterms:W3CDTF">2021-03-03T06:14:40Z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